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8" r:id="rId3"/>
    <p:sldId id="259" r:id="rId4"/>
    <p:sldId id="264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6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autoTitleDeleted val="1"/>
    <c:plotArea>
      <c:layout>
        <c:manualLayout>
          <c:layoutTarget val="inner"/>
          <c:xMode val="edge"/>
          <c:yMode val="edge"/>
          <c:x val="3.5752527461845068E-2"/>
          <c:y val="0"/>
          <c:w val="0.55992016622922169"/>
          <c:h val="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4"/>
            <c:spPr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38100"/>
              </a:sp3d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11</a:t>
                    </a:r>
                    <a:r>
                      <a:rPr lang="ru-RU" smtClean="0"/>
                      <a:t>,1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Percent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9</a:t>
                    </a:r>
                    <a:r>
                      <a:rPr lang="ru-RU" smtClean="0"/>
                      <a:t>,3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Percent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r>
                      <a:rPr lang="ru-RU" smtClean="0"/>
                      <a:t>5,6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Percent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50</a:t>
                    </a:r>
                    <a:r>
                      <a:rPr lang="ru-RU" smtClean="0"/>
                      <a:t>,4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Percent val="1"/>
            </c:dLbl>
            <c:dLbl>
              <c:idx val="4"/>
              <c:layout>
                <c:manualLayout>
                  <c:x val="1.8582555652765651E-2"/>
                  <c:y val="6.8046292026691393E-2"/>
                </c:manualLayout>
              </c:layout>
              <c:tx>
                <c:rich>
                  <a:bodyPr/>
                  <a:lstStyle/>
                  <a:p>
                    <a:r>
                      <a:rPr lang="ru-RU" smtClean="0"/>
                      <a:t>3,6</a:t>
                    </a:r>
                    <a:r>
                      <a:rPr lang="en-US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showPercent val="1"/>
          </c:dLbls>
          <c:cat>
            <c:strRef>
              <c:f>Лист1!$A$2:$A$6</c:f>
              <c:strCache>
                <c:ptCount val="5"/>
                <c:pt idx="0">
                  <c:v>Налог на доходы физических лиц</c:v>
                </c:pt>
                <c:pt idx="1">
                  <c:v>Доходы от использования имущества</c:v>
                </c:pt>
                <c:pt idx="2">
                  <c:v>Акцизы</c:v>
                </c:pt>
                <c:pt idx="3">
                  <c:v>Налог на имущество</c:v>
                </c:pt>
                <c:pt idx="4">
                  <c:v>Остальные налоги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11.1</c:v>
                </c:pt>
                <c:pt idx="1">
                  <c:v>9.3000000000000007</c:v>
                </c:pt>
                <c:pt idx="2">
                  <c:v>25.6</c:v>
                </c:pt>
                <c:pt idx="3">
                  <c:v>50.4</c:v>
                </c:pt>
                <c:pt idx="4">
                  <c:v>3.6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>
        <c:manualLayout>
          <c:xMode val="edge"/>
          <c:yMode val="edge"/>
          <c:x val="0.66691892680081688"/>
          <c:y val="6.1549553100632946E-2"/>
          <c:w val="0.3238218139399246"/>
          <c:h val="0.87690067285128093"/>
        </c:manualLayout>
      </c:layout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Pt>
            <c:idx val="0"/>
            <c:spPr>
              <a:solidFill>
                <a:srgbClr val="FF0000"/>
              </a:solidFill>
            </c:spPr>
          </c:dPt>
          <c:dPt>
            <c:idx val="1"/>
            <c:spPr>
              <a:solidFill>
                <a:srgbClr val="00B050"/>
              </a:solidFill>
            </c:spPr>
          </c:dPt>
          <c:dPt>
            <c:idx val="2"/>
            <c:spPr>
              <a:solidFill>
                <a:srgbClr val="00B0F0"/>
              </a:solidFill>
            </c:spPr>
          </c:dPt>
          <c:dPt>
            <c:idx val="3"/>
            <c:spPr>
              <a:solidFill>
                <a:srgbClr val="7030A0"/>
              </a:solidFill>
            </c:spPr>
          </c:dPt>
          <c:dLbls>
            <c:dLbl>
              <c:idx val="0"/>
              <c:layout/>
              <c:showVal val="1"/>
            </c:dLbl>
            <c:dLbl>
              <c:idx val="1"/>
              <c:layout/>
              <c:showVal val="1"/>
            </c:dLbl>
            <c:dLbl>
              <c:idx val="2"/>
              <c:layout/>
              <c:showVal val="1"/>
            </c:dLbl>
            <c:dLbl>
              <c:idx val="3"/>
              <c:layout/>
              <c:showVal val="1"/>
            </c:dLbl>
            <c:delete val="1"/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5.6</c:v>
                </c:pt>
                <c:pt idx="1">
                  <c:v>10.4</c:v>
                </c:pt>
                <c:pt idx="2">
                  <c:v>6.8</c:v>
                </c:pt>
                <c:pt idx="3">
                  <c:v>5.8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shape val="box"/>
        <c:axId val="43340544"/>
        <c:axId val="43342080"/>
        <c:axId val="0"/>
      </c:bar3DChart>
      <c:catAx>
        <c:axId val="43340544"/>
        <c:scaling>
          <c:orientation val="minMax"/>
        </c:scaling>
        <c:axPos val="b"/>
        <c:numFmt formatCode="General" sourceLinked="1"/>
        <c:tickLblPos val="nextTo"/>
        <c:crossAx val="43342080"/>
        <c:crosses val="autoZero"/>
        <c:auto val="1"/>
        <c:lblAlgn val="ctr"/>
        <c:lblOffset val="100"/>
      </c:catAx>
      <c:valAx>
        <c:axId val="43342080"/>
        <c:scaling>
          <c:orientation val="minMax"/>
          <c:max val="11"/>
          <c:min val="0"/>
        </c:scaling>
        <c:axPos val="l"/>
        <c:majorGridlines/>
        <c:numFmt formatCode="General" sourceLinked="1"/>
        <c:tickLblPos val="nextTo"/>
        <c:crossAx val="43340544"/>
        <c:crosses val="autoZero"/>
        <c:crossBetween val="between"/>
        <c:majorUnit val="1"/>
        <c:minorUnit val="4.0000000000000022E-2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31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2013 год</c:v>
                </c:pt>
                <c:pt idx="1">
                  <c:v>2014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2414.1999999999998</c:v>
                </c:pt>
                <c:pt idx="1">
                  <c:v>5044.1000000000004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2013 год</c:v>
                </c:pt>
                <c:pt idx="1">
                  <c:v>2014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2013 год</c:v>
                </c:pt>
                <c:pt idx="1">
                  <c:v>2014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shape val="box"/>
        <c:axId val="108589440"/>
        <c:axId val="108590976"/>
        <c:axId val="0"/>
      </c:bar3DChart>
      <c:catAx>
        <c:axId val="108589440"/>
        <c:scaling>
          <c:orientation val="minMax"/>
        </c:scaling>
        <c:axPos val="b"/>
        <c:tickLblPos val="nextTo"/>
        <c:crossAx val="108590976"/>
        <c:crosses val="autoZero"/>
        <c:auto val="1"/>
        <c:lblAlgn val="ctr"/>
        <c:lblOffset val="100"/>
      </c:catAx>
      <c:valAx>
        <c:axId val="108590976"/>
        <c:scaling>
          <c:orientation val="minMax"/>
        </c:scaling>
        <c:axPos val="l"/>
        <c:majorGridlines/>
        <c:numFmt formatCode="General" sourceLinked="1"/>
        <c:tickLblPos val="nextTo"/>
        <c:crossAx val="108589440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9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2013 год</c:v>
                </c:pt>
                <c:pt idx="1">
                  <c:v>2014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3832.6</c:v>
                </c:pt>
                <c:pt idx="1">
                  <c:v>4692.5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2013 год</c:v>
                </c:pt>
                <c:pt idx="1">
                  <c:v>2014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2013 год</c:v>
                </c:pt>
                <c:pt idx="1">
                  <c:v>2014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shape val="box"/>
        <c:axId val="90947584"/>
        <c:axId val="90949120"/>
        <c:axId val="0"/>
      </c:bar3DChart>
      <c:catAx>
        <c:axId val="90947584"/>
        <c:scaling>
          <c:orientation val="minMax"/>
        </c:scaling>
        <c:axPos val="b"/>
        <c:tickLblPos val="nextTo"/>
        <c:crossAx val="90949120"/>
        <c:crosses val="autoZero"/>
        <c:auto val="1"/>
        <c:lblAlgn val="ctr"/>
        <c:lblOffset val="100"/>
      </c:catAx>
      <c:valAx>
        <c:axId val="90949120"/>
        <c:scaling>
          <c:orientation val="minMax"/>
        </c:scaling>
        <c:axPos val="l"/>
        <c:majorGridlines/>
        <c:numFmt formatCode="General" sourceLinked="1"/>
        <c:tickLblPos val="nextTo"/>
        <c:crossAx val="9094758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1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2013 год</c:v>
                </c:pt>
                <c:pt idx="1">
                  <c:v>2014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409.4</c:v>
                </c:pt>
                <c:pt idx="1">
                  <c:v>1794.4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2013 год</c:v>
                </c:pt>
                <c:pt idx="1">
                  <c:v>2014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2013 год</c:v>
                </c:pt>
                <c:pt idx="1">
                  <c:v>2014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shape val="box"/>
        <c:axId val="98572928"/>
        <c:axId val="98578816"/>
        <c:axId val="0"/>
      </c:bar3DChart>
      <c:catAx>
        <c:axId val="98572928"/>
        <c:scaling>
          <c:orientation val="minMax"/>
        </c:scaling>
        <c:axPos val="b"/>
        <c:tickLblPos val="nextTo"/>
        <c:crossAx val="98578816"/>
        <c:crosses val="autoZero"/>
        <c:auto val="1"/>
        <c:lblAlgn val="ctr"/>
        <c:lblOffset val="100"/>
      </c:catAx>
      <c:valAx>
        <c:axId val="98578816"/>
        <c:scaling>
          <c:orientation val="minMax"/>
        </c:scaling>
        <c:axPos val="l"/>
        <c:majorGridlines/>
        <c:numFmt formatCode="General" sourceLinked="1"/>
        <c:tickLblPos val="nextTo"/>
        <c:crossAx val="9857292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55938B-7948-4083-88A6-9E36880DDAE1}" type="doc">
      <dgm:prSet loTypeId="urn:microsoft.com/office/officeart/2005/8/layout/chevron1" loCatId="process" qsTypeId="urn:microsoft.com/office/officeart/2005/8/quickstyle/3d1" qsCatId="3D" csTypeId="urn:microsoft.com/office/officeart/2005/8/colors/colorful5" csCatId="colorful" phldr="1"/>
      <dgm:spPr/>
    </dgm:pt>
    <dgm:pt modelId="{D0C61C12-44DF-4EC8-AFA9-BD7560BB9828}">
      <dgm:prSet phldrT="[Текст]"/>
      <dgm:spPr/>
      <dgm:t>
        <a:bodyPr/>
        <a:lstStyle/>
        <a:p>
          <a:r>
            <a:rPr lang="ru-RU" dirty="0" smtClean="0"/>
            <a:t>Текущий ремонт автодорог в </a:t>
          </a:r>
          <a:r>
            <a:rPr lang="ru-RU" dirty="0" err="1" smtClean="0"/>
            <a:t>с.Екатериновка</a:t>
          </a:r>
          <a:r>
            <a:rPr lang="ru-RU" dirty="0" smtClean="0"/>
            <a:t> </a:t>
          </a:r>
          <a:r>
            <a:rPr lang="ru-RU" dirty="0" err="1" smtClean="0"/>
            <a:t>пер.Речной</a:t>
          </a:r>
          <a:r>
            <a:rPr lang="ru-RU" dirty="0" smtClean="0"/>
            <a:t> и </a:t>
          </a:r>
          <a:r>
            <a:rPr lang="ru-RU" dirty="0" err="1" smtClean="0"/>
            <a:t>х.Краснодаровский</a:t>
          </a:r>
          <a:r>
            <a:rPr lang="ru-RU" dirty="0" smtClean="0"/>
            <a:t> </a:t>
          </a:r>
          <a:r>
            <a:rPr lang="ru-RU" dirty="0" err="1" smtClean="0"/>
            <a:t>ул.Степная</a:t>
          </a:r>
          <a:endParaRPr lang="ru-RU" dirty="0"/>
        </a:p>
      </dgm:t>
    </dgm:pt>
    <dgm:pt modelId="{01DE63C4-0E63-4A76-97E2-40788FCF8BAF}" type="parTrans" cxnId="{F8E343B3-8214-469A-AF91-BA0245383306}">
      <dgm:prSet/>
      <dgm:spPr/>
      <dgm:t>
        <a:bodyPr/>
        <a:lstStyle/>
        <a:p>
          <a:endParaRPr lang="ru-RU"/>
        </a:p>
      </dgm:t>
    </dgm:pt>
    <dgm:pt modelId="{3FA3DC36-59E3-4907-AC08-DC27D5CA0775}" type="sibTrans" cxnId="{F8E343B3-8214-469A-AF91-BA0245383306}">
      <dgm:prSet/>
      <dgm:spPr/>
      <dgm:t>
        <a:bodyPr/>
        <a:lstStyle/>
        <a:p>
          <a:endParaRPr lang="ru-RU"/>
        </a:p>
      </dgm:t>
    </dgm:pt>
    <dgm:pt modelId="{AF477DAD-A983-4685-B793-AAF7B444FD4C}">
      <dgm:prSet phldrT="[Текст]" custT="1"/>
      <dgm:spPr/>
      <dgm:t>
        <a:bodyPr/>
        <a:lstStyle/>
        <a:p>
          <a:r>
            <a:rPr lang="ru-RU" sz="1800" dirty="0" smtClean="0"/>
            <a:t>366,3 </a:t>
          </a:r>
          <a:r>
            <a:rPr lang="ru-RU" sz="1800" dirty="0" err="1" smtClean="0"/>
            <a:t>тыс.руб</a:t>
          </a:r>
          <a:r>
            <a:rPr lang="ru-RU" sz="1300" dirty="0" smtClean="0"/>
            <a:t>.</a:t>
          </a:r>
          <a:endParaRPr lang="ru-RU" sz="1300" dirty="0"/>
        </a:p>
      </dgm:t>
    </dgm:pt>
    <dgm:pt modelId="{7452C32A-CD43-4E37-B795-1B5B467547C5}" type="parTrans" cxnId="{2EEC4B15-62B9-430A-AC1E-B3C43EA63D6F}">
      <dgm:prSet/>
      <dgm:spPr/>
      <dgm:t>
        <a:bodyPr/>
        <a:lstStyle/>
        <a:p>
          <a:endParaRPr lang="ru-RU"/>
        </a:p>
      </dgm:t>
    </dgm:pt>
    <dgm:pt modelId="{E12F639C-A7B0-41C3-AAE1-2E2AA0154B76}" type="sibTrans" cxnId="{2EEC4B15-62B9-430A-AC1E-B3C43EA63D6F}">
      <dgm:prSet/>
      <dgm:spPr/>
      <dgm:t>
        <a:bodyPr/>
        <a:lstStyle/>
        <a:p>
          <a:endParaRPr lang="ru-RU"/>
        </a:p>
      </dgm:t>
    </dgm:pt>
    <dgm:pt modelId="{69D653CF-2B8B-4DBF-B459-AEF4EECA4D0D}">
      <dgm:prSet phldrT="[Текст]"/>
      <dgm:spPr/>
      <dgm:t>
        <a:bodyPr/>
        <a:lstStyle/>
        <a:p>
          <a:r>
            <a:rPr lang="ru-RU" dirty="0" smtClean="0"/>
            <a:t>Восстановление транспортно-эксплуатационных характеристик автомобильных дорог.</a:t>
          </a:r>
          <a:endParaRPr lang="ru-RU" dirty="0"/>
        </a:p>
      </dgm:t>
    </dgm:pt>
    <dgm:pt modelId="{2F1E3853-7DC5-4419-A3FA-02632E76012A}" type="parTrans" cxnId="{5A2E8CCE-4F89-4D25-A156-9B565BA298AA}">
      <dgm:prSet/>
      <dgm:spPr/>
      <dgm:t>
        <a:bodyPr/>
        <a:lstStyle/>
        <a:p>
          <a:endParaRPr lang="ru-RU"/>
        </a:p>
      </dgm:t>
    </dgm:pt>
    <dgm:pt modelId="{137DAF66-233B-4F34-B780-FAD95F958B44}" type="sibTrans" cxnId="{5A2E8CCE-4F89-4D25-A156-9B565BA298AA}">
      <dgm:prSet/>
      <dgm:spPr/>
      <dgm:t>
        <a:bodyPr/>
        <a:lstStyle/>
        <a:p>
          <a:endParaRPr lang="ru-RU"/>
        </a:p>
      </dgm:t>
    </dgm:pt>
    <dgm:pt modelId="{A28F6E31-0233-4CE0-B83B-0EAF4195385F}" type="pres">
      <dgm:prSet presAssocID="{C855938B-7948-4083-88A6-9E36880DDAE1}" presName="Name0" presStyleCnt="0">
        <dgm:presLayoutVars>
          <dgm:dir/>
          <dgm:animLvl val="lvl"/>
          <dgm:resizeHandles val="exact"/>
        </dgm:presLayoutVars>
      </dgm:prSet>
      <dgm:spPr/>
    </dgm:pt>
    <dgm:pt modelId="{860FAEDF-3582-4EC6-953F-77FA65BFFC6A}" type="pres">
      <dgm:prSet presAssocID="{D0C61C12-44DF-4EC8-AFA9-BD7560BB9828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FF9EE1-2CB6-43ED-B21D-819C5CE3140D}" type="pres">
      <dgm:prSet presAssocID="{3FA3DC36-59E3-4907-AC08-DC27D5CA0775}" presName="parTxOnlySpace" presStyleCnt="0"/>
      <dgm:spPr/>
    </dgm:pt>
    <dgm:pt modelId="{426E9E0C-DB7F-4634-A895-49C98A5C044C}" type="pres">
      <dgm:prSet presAssocID="{AF477DAD-A983-4685-B793-AAF7B444FD4C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E03D3D-08EB-4403-85DE-77A5DFD86317}" type="pres">
      <dgm:prSet presAssocID="{E12F639C-A7B0-41C3-AAE1-2E2AA0154B76}" presName="parTxOnlySpace" presStyleCnt="0"/>
      <dgm:spPr/>
    </dgm:pt>
    <dgm:pt modelId="{031E7E4B-6839-4666-B09A-31B1BE5F1C01}" type="pres">
      <dgm:prSet presAssocID="{69D653CF-2B8B-4DBF-B459-AEF4EECA4D0D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FC09CD3-F1E3-43DF-9B01-39D9C8CEFFD3}" type="presOf" srcId="{69D653CF-2B8B-4DBF-B459-AEF4EECA4D0D}" destId="{031E7E4B-6839-4666-B09A-31B1BE5F1C01}" srcOrd="0" destOrd="0" presId="urn:microsoft.com/office/officeart/2005/8/layout/chevron1"/>
    <dgm:cxn modelId="{2EEC4B15-62B9-430A-AC1E-B3C43EA63D6F}" srcId="{C855938B-7948-4083-88A6-9E36880DDAE1}" destId="{AF477DAD-A983-4685-B793-AAF7B444FD4C}" srcOrd="1" destOrd="0" parTransId="{7452C32A-CD43-4E37-B795-1B5B467547C5}" sibTransId="{E12F639C-A7B0-41C3-AAE1-2E2AA0154B76}"/>
    <dgm:cxn modelId="{1A8578B6-B0B1-40ED-BC6F-1AA9592D8852}" type="presOf" srcId="{D0C61C12-44DF-4EC8-AFA9-BD7560BB9828}" destId="{860FAEDF-3582-4EC6-953F-77FA65BFFC6A}" srcOrd="0" destOrd="0" presId="urn:microsoft.com/office/officeart/2005/8/layout/chevron1"/>
    <dgm:cxn modelId="{1EA0DCDD-0AE2-4AF0-ACBE-3FDA95AD7CCD}" type="presOf" srcId="{AF477DAD-A983-4685-B793-AAF7B444FD4C}" destId="{426E9E0C-DB7F-4634-A895-49C98A5C044C}" srcOrd="0" destOrd="0" presId="urn:microsoft.com/office/officeart/2005/8/layout/chevron1"/>
    <dgm:cxn modelId="{F8E343B3-8214-469A-AF91-BA0245383306}" srcId="{C855938B-7948-4083-88A6-9E36880DDAE1}" destId="{D0C61C12-44DF-4EC8-AFA9-BD7560BB9828}" srcOrd="0" destOrd="0" parTransId="{01DE63C4-0E63-4A76-97E2-40788FCF8BAF}" sibTransId="{3FA3DC36-59E3-4907-AC08-DC27D5CA0775}"/>
    <dgm:cxn modelId="{255F693A-BC02-4F77-920C-BD5D60FB8EE7}" type="presOf" srcId="{C855938B-7948-4083-88A6-9E36880DDAE1}" destId="{A28F6E31-0233-4CE0-B83B-0EAF4195385F}" srcOrd="0" destOrd="0" presId="urn:microsoft.com/office/officeart/2005/8/layout/chevron1"/>
    <dgm:cxn modelId="{5A2E8CCE-4F89-4D25-A156-9B565BA298AA}" srcId="{C855938B-7948-4083-88A6-9E36880DDAE1}" destId="{69D653CF-2B8B-4DBF-B459-AEF4EECA4D0D}" srcOrd="2" destOrd="0" parTransId="{2F1E3853-7DC5-4419-A3FA-02632E76012A}" sibTransId="{137DAF66-233B-4F34-B780-FAD95F958B44}"/>
    <dgm:cxn modelId="{00BBDE3B-E017-401E-9341-6C7102B7D586}" type="presParOf" srcId="{A28F6E31-0233-4CE0-B83B-0EAF4195385F}" destId="{860FAEDF-3582-4EC6-953F-77FA65BFFC6A}" srcOrd="0" destOrd="0" presId="urn:microsoft.com/office/officeart/2005/8/layout/chevron1"/>
    <dgm:cxn modelId="{CB905DBB-06D6-4365-AED8-E169626F9388}" type="presParOf" srcId="{A28F6E31-0233-4CE0-B83B-0EAF4195385F}" destId="{6CFF9EE1-2CB6-43ED-B21D-819C5CE3140D}" srcOrd="1" destOrd="0" presId="urn:microsoft.com/office/officeart/2005/8/layout/chevron1"/>
    <dgm:cxn modelId="{209A72ED-3F70-4B67-B318-02A9578506BE}" type="presParOf" srcId="{A28F6E31-0233-4CE0-B83B-0EAF4195385F}" destId="{426E9E0C-DB7F-4634-A895-49C98A5C044C}" srcOrd="2" destOrd="0" presId="urn:microsoft.com/office/officeart/2005/8/layout/chevron1"/>
    <dgm:cxn modelId="{1B2C05B7-DA56-4D64-81B9-B4A757B3DEFD}" type="presParOf" srcId="{A28F6E31-0233-4CE0-B83B-0EAF4195385F}" destId="{18E03D3D-08EB-4403-85DE-77A5DFD86317}" srcOrd="3" destOrd="0" presId="urn:microsoft.com/office/officeart/2005/8/layout/chevron1"/>
    <dgm:cxn modelId="{790BC890-1A0B-4A99-A6E1-9D0A4D8CED3C}" type="presParOf" srcId="{A28F6E31-0233-4CE0-B83B-0EAF4195385F}" destId="{031E7E4B-6839-4666-B09A-31B1BE5F1C01}" srcOrd="4" destOrd="0" presId="urn:microsoft.com/office/officeart/2005/8/layout/chevron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855938B-7948-4083-88A6-9E36880DDAE1}" type="doc">
      <dgm:prSet loTypeId="urn:microsoft.com/office/officeart/2005/8/layout/chevron1" loCatId="process" qsTypeId="urn:microsoft.com/office/officeart/2005/8/quickstyle/3d1" qsCatId="3D" csTypeId="urn:microsoft.com/office/officeart/2005/8/colors/colorful2" csCatId="colorful" phldr="1"/>
      <dgm:spPr/>
    </dgm:pt>
    <dgm:pt modelId="{D0C61C12-44DF-4EC8-AFA9-BD7560BB9828}">
      <dgm:prSet phldrT="[Текст]" custT="1"/>
      <dgm:spPr/>
      <dgm:t>
        <a:bodyPr/>
        <a:lstStyle/>
        <a:p>
          <a:r>
            <a:rPr lang="ru-RU" sz="1200" dirty="0" smtClean="0"/>
            <a:t>Содержание автомобильных дорог (ямочный ремонт, </a:t>
          </a:r>
          <a:r>
            <a:rPr lang="ru-RU" sz="1200" dirty="0" err="1" smtClean="0"/>
            <a:t>грейдирование</a:t>
          </a:r>
          <a:r>
            <a:rPr lang="ru-RU" sz="1200" dirty="0" smtClean="0"/>
            <a:t>, </a:t>
          </a:r>
          <a:endParaRPr lang="ru-RU" sz="1200" dirty="0" smtClean="0"/>
        </a:p>
        <a:p>
          <a:r>
            <a:rPr lang="ru-RU" sz="1200" dirty="0" smtClean="0"/>
            <a:t>обрезка </a:t>
          </a:r>
          <a:r>
            <a:rPr lang="ru-RU" sz="1200" dirty="0" smtClean="0"/>
            <a:t>деревьев)</a:t>
          </a:r>
          <a:endParaRPr lang="ru-RU" sz="1200" dirty="0"/>
        </a:p>
      </dgm:t>
    </dgm:pt>
    <dgm:pt modelId="{01DE63C4-0E63-4A76-97E2-40788FCF8BAF}" type="parTrans" cxnId="{F8E343B3-8214-469A-AF91-BA0245383306}">
      <dgm:prSet/>
      <dgm:spPr/>
      <dgm:t>
        <a:bodyPr/>
        <a:lstStyle/>
        <a:p>
          <a:endParaRPr lang="ru-RU"/>
        </a:p>
      </dgm:t>
    </dgm:pt>
    <dgm:pt modelId="{3FA3DC36-59E3-4907-AC08-DC27D5CA0775}" type="sibTrans" cxnId="{F8E343B3-8214-469A-AF91-BA0245383306}">
      <dgm:prSet/>
      <dgm:spPr/>
      <dgm:t>
        <a:bodyPr/>
        <a:lstStyle/>
        <a:p>
          <a:endParaRPr lang="ru-RU"/>
        </a:p>
      </dgm:t>
    </dgm:pt>
    <dgm:pt modelId="{AF477DAD-A983-4685-B793-AAF7B444FD4C}">
      <dgm:prSet phldrT="[Текст]" custT="1"/>
      <dgm:spPr/>
      <dgm:t>
        <a:bodyPr/>
        <a:lstStyle/>
        <a:p>
          <a:r>
            <a:rPr lang="ru-RU" sz="1800" dirty="0" smtClean="0"/>
            <a:t>728,1 </a:t>
          </a:r>
          <a:r>
            <a:rPr lang="ru-RU" sz="1800" dirty="0" err="1" smtClean="0"/>
            <a:t>тыс.руб</a:t>
          </a:r>
          <a:r>
            <a:rPr lang="ru-RU" sz="1400" dirty="0" smtClean="0"/>
            <a:t>.</a:t>
          </a:r>
          <a:endParaRPr lang="ru-RU" sz="1400" dirty="0"/>
        </a:p>
      </dgm:t>
    </dgm:pt>
    <dgm:pt modelId="{7452C32A-CD43-4E37-B795-1B5B467547C5}" type="parTrans" cxnId="{2EEC4B15-62B9-430A-AC1E-B3C43EA63D6F}">
      <dgm:prSet/>
      <dgm:spPr/>
      <dgm:t>
        <a:bodyPr/>
        <a:lstStyle/>
        <a:p>
          <a:endParaRPr lang="ru-RU"/>
        </a:p>
      </dgm:t>
    </dgm:pt>
    <dgm:pt modelId="{E12F639C-A7B0-41C3-AAE1-2E2AA0154B76}" type="sibTrans" cxnId="{2EEC4B15-62B9-430A-AC1E-B3C43EA63D6F}">
      <dgm:prSet/>
      <dgm:spPr/>
      <dgm:t>
        <a:bodyPr/>
        <a:lstStyle/>
        <a:p>
          <a:endParaRPr lang="ru-RU"/>
        </a:p>
      </dgm:t>
    </dgm:pt>
    <dgm:pt modelId="{69D653CF-2B8B-4DBF-B459-AEF4EECA4D0D}">
      <dgm:prSet phldrT="[Текст]" custT="1"/>
      <dgm:spPr/>
      <dgm:t>
        <a:bodyPr/>
        <a:lstStyle/>
        <a:p>
          <a:r>
            <a:rPr lang="ru-RU" sz="1200" dirty="0" smtClean="0"/>
            <a:t>Улучшение транспортного обслуживания поселения</a:t>
          </a:r>
          <a:endParaRPr lang="ru-RU" sz="1200" dirty="0"/>
        </a:p>
      </dgm:t>
    </dgm:pt>
    <dgm:pt modelId="{2F1E3853-7DC5-4419-A3FA-02632E76012A}" type="parTrans" cxnId="{5A2E8CCE-4F89-4D25-A156-9B565BA298AA}">
      <dgm:prSet/>
      <dgm:spPr/>
      <dgm:t>
        <a:bodyPr/>
        <a:lstStyle/>
        <a:p>
          <a:endParaRPr lang="ru-RU"/>
        </a:p>
      </dgm:t>
    </dgm:pt>
    <dgm:pt modelId="{137DAF66-233B-4F34-B780-FAD95F958B44}" type="sibTrans" cxnId="{5A2E8CCE-4F89-4D25-A156-9B565BA298AA}">
      <dgm:prSet/>
      <dgm:spPr/>
      <dgm:t>
        <a:bodyPr/>
        <a:lstStyle/>
        <a:p>
          <a:endParaRPr lang="ru-RU"/>
        </a:p>
      </dgm:t>
    </dgm:pt>
    <dgm:pt modelId="{A28F6E31-0233-4CE0-B83B-0EAF4195385F}" type="pres">
      <dgm:prSet presAssocID="{C855938B-7948-4083-88A6-9E36880DDAE1}" presName="Name0" presStyleCnt="0">
        <dgm:presLayoutVars>
          <dgm:dir/>
          <dgm:animLvl val="lvl"/>
          <dgm:resizeHandles val="exact"/>
        </dgm:presLayoutVars>
      </dgm:prSet>
      <dgm:spPr/>
    </dgm:pt>
    <dgm:pt modelId="{860FAEDF-3582-4EC6-953F-77FA65BFFC6A}" type="pres">
      <dgm:prSet presAssocID="{D0C61C12-44DF-4EC8-AFA9-BD7560BB9828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FF9EE1-2CB6-43ED-B21D-819C5CE3140D}" type="pres">
      <dgm:prSet presAssocID="{3FA3DC36-59E3-4907-AC08-DC27D5CA0775}" presName="parTxOnlySpace" presStyleCnt="0"/>
      <dgm:spPr/>
    </dgm:pt>
    <dgm:pt modelId="{426E9E0C-DB7F-4634-A895-49C98A5C044C}" type="pres">
      <dgm:prSet presAssocID="{AF477DAD-A983-4685-B793-AAF7B444FD4C}" presName="parTxOnly" presStyleLbl="node1" presStyleIdx="1" presStyleCnt="3" custLinFactNeighborX="49236" custLinFactNeighborY="29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E03D3D-08EB-4403-85DE-77A5DFD86317}" type="pres">
      <dgm:prSet presAssocID="{E12F639C-A7B0-41C3-AAE1-2E2AA0154B76}" presName="parTxOnlySpace" presStyleCnt="0"/>
      <dgm:spPr/>
    </dgm:pt>
    <dgm:pt modelId="{031E7E4B-6839-4666-B09A-31B1BE5F1C01}" type="pres">
      <dgm:prSet presAssocID="{69D653CF-2B8B-4DBF-B459-AEF4EECA4D0D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47630A1-B59D-446E-AA62-C312FE1393D1}" type="presOf" srcId="{C855938B-7948-4083-88A6-9E36880DDAE1}" destId="{A28F6E31-0233-4CE0-B83B-0EAF4195385F}" srcOrd="0" destOrd="0" presId="urn:microsoft.com/office/officeart/2005/8/layout/chevron1"/>
    <dgm:cxn modelId="{2EEC4B15-62B9-430A-AC1E-B3C43EA63D6F}" srcId="{C855938B-7948-4083-88A6-9E36880DDAE1}" destId="{AF477DAD-A983-4685-B793-AAF7B444FD4C}" srcOrd="1" destOrd="0" parTransId="{7452C32A-CD43-4E37-B795-1B5B467547C5}" sibTransId="{E12F639C-A7B0-41C3-AAE1-2E2AA0154B76}"/>
    <dgm:cxn modelId="{1209C79B-C7AE-4AE5-BAA4-BE4B99E36BB2}" type="presOf" srcId="{AF477DAD-A983-4685-B793-AAF7B444FD4C}" destId="{426E9E0C-DB7F-4634-A895-49C98A5C044C}" srcOrd="0" destOrd="0" presId="urn:microsoft.com/office/officeart/2005/8/layout/chevron1"/>
    <dgm:cxn modelId="{F8E343B3-8214-469A-AF91-BA0245383306}" srcId="{C855938B-7948-4083-88A6-9E36880DDAE1}" destId="{D0C61C12-44DF-4EC8-AFA9-BD7560BB9828}" srcOrd="0" destOrd="0" parTransId="{01DE63C4-0E63-4A76-97E2-40788FCF8BAF}" sibTransId="{3FA3DC36-59E3-4907-AC08-DC27D5CA0775}"/>
    <dgm:cxn modelId="{CCBCA013-C80B-474A-BF65-08F46F30A729}" type="presOf" srcId="{D0C61C12-44DF-4EC8-AFA9-BD7560BB9828}" destId="{860FAEDF-3582-4EC6-953F-77FA65BFFC6A}" srcOrd="0" destOrd="0" presId="urn:microsoft.com/office/officeart/2005/8/layout/chevron1"/>
    <dgm:cxn modelId="{5A2E8CCE-4F89-4D25-A156-9B565BA298AA}" srcId="{C855938B-7948-4083-88A6-9E36880DDAE1}" destId="{69D653CF-2B8B-4DBF-B459-AEF4EECA4D0D}" srcOrd="2" destOrd="0" parTransId="{2F1E3853-7DC5-4419-A3FA-02632E76012A}" sibTransId="{137DAF66-233B-4F34-B780-FAD95F958B44}"/>
    <dgm:cxn modelId="{8F2A84C1-B024-48F6-95A3-CF1BD219C2F6}" type="presOf" srcId="{69D653CF-2B8B-4DBF-B459-AEF4EECA4D0D}" destId="{031E7E4B-6839-4666-B09A-31B1BE5F1C01}" srcOrd="0" destOrd="0" presId="urn:microsoft.com/office/officeart/2005/8/layout/chevron1"/>
    <dgm:cxn modelId="{B9985F88-260A-4EF5-A1C2-2A9D70735418}" type="presParOf" srcId="{A28F6E31-0233-4CE0-B83B-0EAF4195385F}" destId="{860FAEDF-3582-4EC6-953F-77FA65BFFC6A}" srcOrd="0" destOrd="0" presId="urn:microsoft.com/office/officeart/2005/8/layout/chevron1"/>
    <dgm:cxn modelId="{F70EA7D3-A5C8-4D69-B431-0DF71A1B7A4B}" type="presParOf" srcId="{A28F6E31-0233-4CE0-B83B-0EAF4195385F}" destId="{6CFF9EE1-2CB6-43ED-B21D-819C5CE3140D}" srcOrd="1" destOrd="0" presId="urn:microsoft.com/office/officeart/2005/8/layout/chevron1"/>
    <dgm:cxn modelId="{CADBC7F6-34D8-4992-85A0-57014C68F5CC}" type="presParOf" srcId="{A28F6E31-0233-4CE0-B83B-0EAF4195385F}" destId="{426E9E0C-DB7F-4634-A895-49C98A5C044C}" srcOrd="2" destOrd="0" presId="urn:microsoft.com/office/officeart/2005/8/layout/chevron1"/>
    <dgm:cxn modelId="{6F430495-EDDF-463D-879A-8B802498F038}" type="presParOf" srcId="{A28F6E31-0233-4CE0-B83B-0EAF4195385F}" destId="{18E03D3D-08EB-4403-85DE-77A5DFD86317}" srcOrd="3" destOrd="0" presId="urn:microsoft.com/office/officeart/2005/8/layout/chevron1"/>
    <dgm:cxn modelId="{85A81C9F-C181-4054-ADFA-F92663D693EA}" type="presParOf" srcId="{A28F6E31-0233-4CE0-B83B-0EAF4195385F}" destId="{031E7E4B-6839-4666-B09A-31B1BE5F1C01}" srcOrd="4" destOrd="0" presId="urn:microsoft.com/office/officeart/2005/8/layout/chevron1"/>
  </dgm:cxnLst>
  <dgm:bg/>
  <dgm:whole/>
  <dgm:extLst>
    <a:ext uri="http://schemas.microsoft.com/office/drawing/2008/diagram">
      <dsp:dataModelExt xmlns=""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855938B-7948-4083-88A6-9E36880DDAE1}" type="doc">
      <dgm:prSet loTypeId="urn:microsoft.com/office/officeart/2005/8/layout/chevron1" loCatId="process" qsTypeId="urn:microsoft.com/office/officeart/2005/8/quickstyle/3d1" qsCatId="3D" csTypeId="urn:microsoft.com/office/officeart/2005/8/colors/colorful3" csCatId="colorful" phldr="1"/>
      <dgm:spPr/>
    </dgm:pt>
    <dgm:pt modelId="{D0C61C12-44DF-4EC8-AFA9-BD7560BB9828}">
      <dgm:prSet phldrT="[Текст]" custT="1"/>
      <dgm:spPr/>
      <dgm:t>
        <a:bodyPr/>
        <a:lstStyle/>
        <a:p>
          <a:r>
            <a:rPr lang="ru-RU" sz="1400" dirty="0" smtClean="0"/>
            <a:t>Изготовление ПСД на капитальный ремонт </a:t>
          </a:r>
          <a:r>
            <a:rPr lang="ru-RU" sz="1400" dirty="0" smtClean="0"/>
            <a:t>автодороги  по </a:t>
          </a:r>
          <a:r>
            <a:rPr lang="ru-RU" sz="1400" dirty="0" smtClean="0"/>
            <a:t>ул.Береговая в с.Григорьевка</a:t>
          </a:r>
          <a:endParaRPr lang="ru-RU" sz="1400" dirty="0"/>
        </a:p>
      </dgm:t>
    </dgm:pt>
    <dgm:pt modelId="{01DE63C4-0E63-4A76-97E2-40788FCF8BAF}" type="parTrans" cxnId="{F8E343B3-8214-469A-AF91-BA0245383306}">
      <dgm:prSet/>
      <dgm:spPr/>
      <dgm:t>
        <a:bodyPr/>
        <a:lstStyle/>
        <a:p>
          <a:endParaRPr lang="ru-RU"/>
        </a:p>
      </dgm:t>
    </dgm:pt>
    <dgm:pt modelId="{3FA3DC36-59E3-4907-AC08-DC27D5CA0775}" type="sibTrans" cxnId="{F8E343B3-8214-469A-AF91-BA0245383306}">
      <dgm:prSet/>
      <dgm:spPr/>
      <dgm:t>
        <a:bodyPr/>
        <a:lstStyle/>
        <a:p>
          <a:endParaRPr lang="ru-RU"/>
        </a:p>
      </dgm:t>
    </dgm:pt>
    <dgm:pt modelId="{AF477DAD-A983-4685-B793-AAF7B444FD4C}">
      <dgm:prSet phldrT="[Текст]" custT="1"/>
      <dgm:spPr/>
      <dgm:t>
        <a:bodyPr/>
        <a:lstStyle/>
        <a:p>
          <a:r>
            <a:rPr lang="ru-RU" sz="1800" dirty="0" smtClean="0"/>
            <a:t>700,0 </a:t>
          </a:r>
          <a:r>
            <a:rPr lang="ru-RU" sz="1800" dirty="0" err="1" smtClean="0"/>
            <a:t>тыс.руб</a:t>
          </a:r>
          <a:r>
            <a:rPr lang="ru-RU" sz="1600" dirty="0" smtClean="0"/>
            <a:t>.</a:t>
          </a:r>
          <a:endParaRPr lang="ru-RU" sz="1600" dirty="0"/>
        </a:p>
      </dgm:t>
    </dgm:pt>
    <dgm:pt modelId="{7452C32A-CD43-4E37-B795-1B5B467547C5}" type="parTrans" cxnId="{2EEC4B15-62B9-430A-AC1E-B3C43EA63D6F}">
      <dgm:prSet/>
      <dgm:spPr/>
      <dgm:t>
        <a:bodyPr/>
        <a:lstStyle/>
        <a:p>
          <a:endParaRPr lang="ru-RU"/>
        </a:p>
      </dgm:t>
    </dgm:pt>
    <dgm:pt modelId="{E12F639C-A7B0-41C3-AAE1-2E2AA0154B76}" type="sibTrans" cxnId="{2EEC4B15-62B9-430A-AC1E-B3C43EA63D6F}">
      <dgm:prSet/>
      <dgm:spPr/>
      <dgm:t>
        <a:bodyPr/>
        <a:lstStyle/>
        <a:p>
          <a:endParaRPr lang="ru-RU"/>
        </a:p>
      </dgm:t>
    </dgm:pt>
    <dgm:pt modelId="{69D653CF-2B8B-4DBF-B459-AEF4EECA4D0D}">
      <dgm:prSet phldrT="[Текст]"/>
      <dgm:spPr/>
      <dgm:t>
        <a:bodyPr/>
        <a:lstStyle/>
        <a:p>
          <a:r>
            <a:rPr lang="ru-RU" dirty="0" smtClean="0"/>
            <a:t>Обеспечение безопасности дорожного движения</a:t>
          </a:r>
          <a:endParaRPr lang="ru-RU" dirty="0"/>
        </a:p>
      </dgm:t>
    </dgm:pt>
    <dgm:pt modelId="{2F1E3853-7DC5-4419-A3FA-02632E76012A}" type="parTrans" cxnId="{5A2E8CCE-4F89-4D25-A156-9B565BA298AA}">
      <dgm:prSet/>
      <dgm:spPr/>
      <dgm:t>
        <a:bodyPr/>
        <a:lstStyle/>
        <a:p>
          <a:endParaRPr lang="ru-RU"/>
        </a:p>
      </dgm:t>
    </dgm:pt>
    <dgm:pt modelId="{137DAF66-233B-4F34-B780-FAD95F958B44}" type="sibTrans" cxnId="{5A2E8CCE-4F89-4D25-A156-9B565BA298AA}">
      <dgm:prSet/>
      <dgm:spPr/>
      <dgm:t>
        <a:bodyPr/>
        <a:lstStyle/>
        <a:p>
          <a:endParaRPr lang="ru-RU"/>
        </a:p>
      </dgm:t>
    </dgm:pt>
    <dgm:pt modelId="{A28F6E31-0233-4CE0-B83B-0EAF4195385F}" type="pres">
      <dgm:prSet presAssocID="{C855938B-7948-4083-88A6-9E36880DDAE1}" presName="Name0" presStyleCnt="0">
        <dgm:presLayoutVars>
          <dgm:dir/>
          <dgm:animLvl val="lvl"/>
          <dgm:resizeHandles val="exact"/>
        </dgm:presLayoutVars>
      </dgm:prSet>
      <dgm:spPr/>
    </dgm:pt>
    <dgm:pt modelId="{860FAEDF-3582-4EC6-953F-77FA65BFFC6A}" type="pres">
      <dgm:prSet presAssocID="{D0C61C12-44DF-4EC8-AFA9-BD7560BB9828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FF9EE1-2CB6-43ED-B21D-819C5CE3140D}" type="pres">
      <dgm:prSet presAssocID="{3FA3DC36-59E3-4907-AC08-DC27D5CA0775}" presName="parTxOnlySpace" presStyleCnt="0"/>
      <dgm:spPr/>
    </dgm:pt>
    <dgm:pt modelId="{426E9E0C-DB7F-4634-A895-49C98A5C044C}" type="pres">
      <dgm:prSet presAssocID="{AF477DAD-A983-4685-B793-AAF7B444FD4C}" presName="parTxOnly" presStyleLbl="node1" presStyleIdx="1" presStyleCnt="3" custLinFactNeighborX="31548" custLinFactNeighborY="-79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E03D3D-08EB-4403-85DE-77A5DFD86317}" type="pres">
      <dgm:prSet presAssocID="{E12F639C-A7B0-41C3-AAE1-2E2AA0154B76}" presName="parTxOnlySpace" presStyleCnt="0"/>
      <dgm:spPr/>
    </dgm:pt>
    <dgm:pt modelId="{031E7E4B-6839-4666-B09A-31B1BE5F1C01}" type="pres">
      <dgm:prSet presAssocID="{69D653CF-2B8B-4DBF-B459-AEF4EECA4D0D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EEC4B15-62B9-430A-AC1E-B3C43EA63D6F}" srcId="{C855938B-7948-4083-88A6-9E36880DDAE1}" destId="{AF477DAD-A983-4685-B793-AAF7B444FD4C}" srcOrd="1" destOrd="0" parTransId="{7452C32A-CD43-4E37-B795-1B5B467547C5}" sibTransId="{E12F639C-A7B0-41C3-AAE1-2E2AA0154B76}"/>
    <dgm:cxn modelId="{FEB25059-22FA-4DB2-BEE6-C8B18102196E}" type="presOf" srcId="{69D653CF-2B8B-4DBF-B459-AEF4EECA4D0D}" destId="{031E7E4B-6839-4666-B09A-31B1BE5F1C01}" srcOrd="0" destOrd="0" presId="urn:microsoft.com/office/officeart/2005/8/layout/chevron1"/>
    <dgm:cxn modelId="{DC2A582F-DAC7-4C67-8F6D-F8846792FE7D}" type="presOf" srcId="{AF477DAD-A983-4685-B793-AAF7B444FD4C}" destId="{426E9E0C-DB7F-4634-A895-49C98A5C044C}" srcOrd="0" destOrd="0" presId="urn:microsoft.com/office/officeart/2005/8/layout/chevron1"/>
    <dgm:cxn modelId="{F8E343B3-8214-469A-AF91-BA0245383306}" srcId="{C855938B-7948-4083-88A6-9E36880DDAE1}" destId="{D0C61C12-44DF-4EC8-AFA9-BD7560BB9828}" srcOrd="0" destOrd="0" parTransId="{01DE63C4-0E63-4A76-97E2-40788FCF8BAF}" sibTransId="{3FA3DC36-59E3-4907-AC08-DC27D5CA0775}"/>
    <dgm:cxn modelId="{DD2D4804-5BC4-45C7-AA19-DE5B387069EF}" type="presOf" srcId="{C855938B-7948-4083-88A6-9E36880DDAE1}" destId="{A28F6E31-0233-4CE0-B83B-0EAF4195385F}" srcOrd="0" destOrd="0" presId="urn:microsoft.com/office/officeart/2005/8/layout/chevron1"/>
    <dgm:cxn modelId="{452E2A8E-B623-4239-965B-8F09E8B9D202}" type="presOf" srcId="{D0C61C12-44DF-4EC8-AFA9-BD7560BB9828}" destId="{860FAEDF-3582-4EC6-953F-77FA65BFFC6A}" srcOrd="0" destOrd="0" presId="urn:microsoft.com/office/officeart/2005/8/layout/chevron1"/>
    <dgm:cxn modelId="{5A2E8CCE-4F89-4D25-A156-9B565BA298AA}" srcId="{C855938B-7948-4083-88A6-9E36880DDAE1}" destId="{69D653CF-2B8B-4DBF-B459-AEF4EECA4D0D}" srcOrd="2" destOrd="0" parTransId="{2F1E3853-7DC5-4419-A3FA-02632E76012A}" sibTransId="{137DAF66-233B-4F34-B780-FAD95F958B44}"/>
    <dgm:cxn modelId="{68030A4A-4E81-464C-9C3A-83498F26A1EF}" type="presParOf" srcId="{A28F6E31-0233-4CE0-B83B-0EAF4195385F}" destId="{860FAEDF-3582-4EC6-953F-77FA65BFFC6A}" srcOrd="0" destOrd="0" presId="urn:microsoft.com/office/officeart/2005/8/layout/chevron1"/>
    <dgm:cxn modelId="{084DCF51-EB14-4AA2-B1F4-A7E6787F64DB}" type="presParOf" srcId="{A28F6E31-0233-4CE0-B83B-0EAF4195385F}" destId="{6CFF9EE1-2CB6-43ED-B21D-819C5CE3140D}" srcOrd="1" destOrd="0" presId="urn:microsoft.com/office/officeart/2005/8/layout/chevron1"/>
    <dgm:cxn modelId="{EBBAA864-341A-42F0-80A5-38870BB56664}" type="presParOf" srcId="{A28F6E31-0233-4CE0-B83B-0EAF4195385F}" destId="{426E9E0C-DB7F-4634-A895-49C98A5C044C}" srcOrd="2" destOrd="0" presId="urn:microsoft.com/office/officeart/2005/8/layout/chevron1"/>
    <dgm:cxn modelId="{458FBC23-B5CB-43CE-B408-B3132DA637A2}" type="presParOf" srcId="{A28F6E31-0233-4CE0-B83B-0EAF4195385F}" destId="{18E03D3D-08EB-4403-85DE-77A5DFD86317}" srcOrd="3" destOrd="0" presId="urn:microsoft.com/office/officeart/2005/8/layout/chevron1"/>
    <dgm:cxn modelId="{E608B4A1-FE42-40BF-BBCD-59B0B77A0A72}" type="presParOf" srcId="{A28F6E31-0233-4CE0-B83B-0EAF4195385F}" destId="{031E7E4B-6839-4666-B09A-31B1BE5F1C01}" srcOrd="4" destOrd="0" presId="urn:microsoft.com/office/officeart/2005/8/layout/chevron1"/>
  </dgm:cxnLst>
  <dgm:bg/>
  <dgm:whole/>
  <dgm:extLst>
    <a:ext uri="http://schemas.microsoft.com/office/drawing/2008/diagram">
      <dsp:dataModelExt xmlns=""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0FAEDF-3582-4EC6-953F-77FA65BFFC6A}">
      <dsp:nvSpPr>
        <dsp:cNvPr id="0" name=""/>
        <dsp:cNvSpPr/>
      </dsp:nvSpPr>
      <dsp:spPr>
        <a:xfrm>
          <a:off x="2663" y="503028"/>
          <a:ext cx="3245498" cy="1298199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Текущий ремонт автодорог в </a:t>
          </a:r>
          <a:r>
            <a:rPr lang="ru-RU" sz="1300" kern="1200" dirty="0" err="1" smtClean="0"/>
            <a:t>с.Екатериновка</a:t>
          </a:r>
          <a:r>
            <a:rPr lang="ru-RU" sz="1300" kern="1200" dirty="0" smtClean="0"/>
            <a:t> </a:t>
          </a:r>
          <a:r>
            <a:rPr lang="ru-RU" sz="1300" kern="1200" dirty="0" err="1" smtClean="0"/>
            <a:t>пер.Речной</a:t>
          </a:r>
          <a:r>
            <a:rPr lang="ru-RU" sz="1300" kern="1200" dirty="0" smtClean="0"/>
            <a:t> и </a:t>
          </a:r>
          <a:r>
            <a:rPr lang="ru-RU" sz="1300" kern="1200" dirty="0" err="1" smtClean="0"/>
            <a:t>х.Краснодаровский</a:t>
          </a:r>
          <a:r>
            <a:rPr lang="ru-RU" sz="1300" kern="1200" dirty="0" smtClean="0"/>
            <a:t> </a:t>
          </a:r>
          <a:r>
            <a:rPr lang="ru-RU" sz="1300" kern="1200" dirty="0" err="1" smtClean="0"/>
            <a:t>ул.Степная</a:t>
          </a:r>
          <a:endParaRPr lang="ru-RU" sz="1300" kern="1200" dirty="0"/>
        </a:p>
      </dsp:txBody>
      <dsp:txXfrm>
        <a:off x="651763" y="503028"/>
        <a:ext cx="1947299" cy="1298199"/>
      </dsp:txXfrm>
    </dsp:sp>
    <dsp:sp modelId="{426E9E0C-DB7F-4634-A895-49C98A5C044C}">
      <dsp:nvSpPr>
        <dsp:cNvPr id="0" name=""/>
        <dsp:cNvSpPr/>
      </dsp:nvSpPr>
      <dsp:spPr>
        <a:xfrm>
          <a:off x="2923612" y="503028"/>
          <a:ext cx="3245498" cy="1298199"/>
        </a:xfrm>
        <a:prstGeom prst="chevron">
          <a:avLst/>
        </a:prstGeom>
        <a:gradFill rotWithShape="0">
          <a:gsLst>
            <a:gs pos="0">
              <a:schemeClr val="accent5">
                <a:hueOff val="3517239"/>
                <a:satOff val="-28349"/>
                <a:lumOff val="8040"/>
                <a:alphaOff val="0"/>
                <a:shade val="51000"/>
                <a:satMod val="130000"/>
              </a:schemeClr>
            </a:gs>
            <a:gs pos="80000">
              <a:schemeClr val="accent5">
                <a:hueOff val="3517239"/>
                <a:satOff val="-28349"/>
                <a:lumOff val="8040"/>
                <a:alphaOff val="0"/>
                <a:shade val="93000"/>
                <a:satMod val="130000"/>
              </a:schemeClr>
            </a:gs>
            <a:gs pos="100000">
              <a:schemeClr val="accent5">
                <a:hueOff val="3517239"/>
                <a:satOff val="-28349"/>
                <a:lumOff val="804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366,3 </a:t>
          </a:r>
          <a:r>
            <a:rPr lang="ru-RU" sz="1300" kern="1200" dirty="0" err="1" smtClean="0"/>
            <a:t>тыс.руб</a:t>
          </a:r>
          <a:r>
            <a:rPr lang="ru-RU" sz="1300" kern="1200" dirty="0" smtClean="0"/>
            <a:t>.</a:t>
          </a:r>
          <a:endParaRPr lang="ru-RU" sz="1300" kern="1200" dirty="0"/>
        </a:p>
      </dsp:txBody>
      <dsp:txXfrm>
        <a:off x="3572712" y="503028"/>
        <a:ext cx="1947299" cy="1298199"/>
      </dsp:txXfrm>
    </dsp:sp>
    <dsp:sp modelId="{031E7E4B-6839-4666-B09A-31B1BE5F1C01}">
      <dsp:nvSpPr>
        <dsp:cNvPr id="0" name=""/>
        <dsp:cNvSpPr/>
      </dsp:nvSpPr>
      <dsp:spPr>
        <a:xfrm>
          <a:off x="5844561" y="503028"/>
          <a:ext cx="3245498" cy="1298199"/>
        </a:xfrm>
        <a:prstGeom prst="chevron">
          <a:avLst/>
        </a:prstGeom>
        <a:gradFill rotWithShape="0">
          <a:gsLst>
            <a:gs pos="0">
              <a:schemeClr val="accent5">
                <a:hueOff val="7034478"/>
                <a:satOff val="-56698"/>
                <a:lumOff val="16079"/>
                <a:alphaOff val="0"/>
                <a:shade val="51000"/>
                <a:satMod val="130000"/>
              </a:schemeClr>
            </a:gs>
            <a:gs pos="80000">
              <a:schemeClr val="accent5">
                <a:hueOff val="7034478"/>
                <a:satOff val="-56698"/>
                <a:lumOff val="16079"/>
                <a:alphaOff val="0"/>
                <a:shade val="93000"/>
                <a:satMod val="130000"/>
              </a:schemeClr>
            </a:gs>
            <a:gs pos="100000">
              <a:schemeClr val="accent5">
                <a:hueOff val="7034478"/>
                <a:satOff val="-56698"/>
                <a:lumOff val="1607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Восстановление транспортно-эксплуатационных характеристик автомобильных дорог.</a:t>
          </a:r>
          <a:endParaRPr lang="ru-RU" sz="1300" kern="1200" dirty="0"/>
        </a:p>
      </dsp:txBody>
      <dsp:txXfrm>
        <a:off x="6493661" y="503028"/>
        <a:ext cx="1947299" cy="12981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0FAEDF-3582-4EC6-953F-77FA65BFFC6A}">
      <dsp:nvSpPr>
        <dsp:cNvPr id="0" name=""/>
        <dsp:cNvSpPr/>
      </dsp:nvSpPr>
      <dsp:spPr>
        <a:xfrm>
          <a:off x="2663" y="503028"/>
          <a:ext cx="3245498" cy="1298199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Содержание автомобильных дорог (ямочный ремонт, </a:t>
          </a:r>
          <a:r>
            <a:rPr lang="ru-RU" sz="1400" kern="1200" dirty="0" err="1" smtClean="0"/>
            <a:t>грейдирование</a:t>
          </a:r>
          <a:r>
            <a:rPr lang="ru-RU" sz="1400" kern="1200" dirty="0" smtClean="0"/>
            <a:t>, обрезка деревьев)</a:t>
          </a:r>
          <a:endParaRPr lang="ru-RU" sz="1400" kern="1200" dirty="0"/>
        </a:p>
      </dsp:txBody>
      <dsp:txXfrm>
        <a:off x="651763" y="503028"/>
        <a:ext cx="1947299" cy="1298199"/>
      </dsp:txXfrm>
    </dsp:sp>
    <dsp:sp modelId="{426E9E0C-DB7F-4634-A895-49C98A5C044C}">
      <dsp:nvSpPr>
        <dsp:cNvPr id="0" name=""/>
        <dsp:cNvSpPr/>
      </dsp:nvSpPr>
      <dsp:spPr>
        <a:xfrm>
          <a:off x="2923612" y="503028"/>
          <a:ext cx="3245498" cy="1298199"/>
        </a:xfrm>
        <a:prstGeom prst="chevron">
          <a:avLst/>
        </a:prstGeom>
        <a:gradFill rotWithShape="0">
          <a:gsLst>
            <a:gs pos="0">
              <a:schemeClr val="accent2">
                <a:hueOff val="899978"/>
                <a:satOff val="24292"/>
                <a:lumOff val="2550"/>
                <a:alphaOff val="0"/>
                <a:shade val="51000"/>
                <a:satMod val="130000"/>
              </a:schemeClr>
            </a:gs>
            <a:gs pos="80000">
              <a:schemeClr val="accent2">
                <a:hueOff val="899978"/>
                <a:satOff val="24292"/>
                <a:lumOff val="2550"/>
                <a:alphaOff val="0"/>
                <a:shade val="93000"/>
                <a:satMod val="130000"/>
              </a:schemeClr>
            </a:gs>
            <a:gs pos="100000">
              <a:schemeClr val="accent2">
                <a:hueOff val="899978"/>
                <a:satOff val="24292"/>
                <a:lumOff val="255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728,1 </a:t>
          </a:r>
          <a:r>
            <a:rPr lang="ru-RU" sz="1400" kern="1200" dirty="0" err="1" smtClean="0"/>
            <a:t>тыс.руб</a:t>
          </a:r>
          <a:r>
            <a:rPr lang="ru-RU" sz="1400" kern="1200" dirty="0" smtClean="0"/>
            <a:t>.</a:t>
          </a:r>
          <a:endParaRPr lang="ru-RU" sz="1400" kern="1200" dirty="0"/>
        </a:p>
      </dsp:txBody>
      <dsp:txXfrm>
        <a:off x="3572712" y="503028"/>
        <a:ext cx="1947299" cy="1298199"/>
      </dsp:txXfrm>
    </dsp:sp>
    <dsp:sp modelId="{031E7E4B-6839-4666-B09A-31B1BE5F1C01}">
      <dsp:nvSpPr>
        <dsp:cNvPr id="0" name=""/>
        <dsp:cNvSpPr/>
      </dsp:nvSpPr>
      <dsp:spPr>
        <a:xfrm>
          <a:off x="5844561" y="503028"/>
          <a:ext cx="3245498" cy="1298199"/>
        </a:xfrm>
        <a:prstGeom prst="chevron">
          <a:avLst/>
        </a:prstGeom>
        <a:gradFill rotWithShape="0">
          <a:gsLst>
            <a:gs pos="0">
              <a:schemeClr val="accent2">
                <a:hueOff val="1799955"/>
                <a:satOff val="48584"/>
                <a:lumOff val="5099"/>
                <a:alphaOff val="0"/>
                <a:shade val="51000"/>
                <a:satMod val="130000"/>
              </a:schemeClr>
            </a:gs>
            <a:gs pos="80000">
              <a:schemeClr val="accent2">
                <a:hueOff val="1799955"/>
                <a:satOff val="48584"/>
                <a:lumOff val="5099"/>
                <a:alphaOff val="0"/>
                <a:shade val="93000"/>
                <a:satMod val="130000"/>
              </a:schemeClr>
            </a:gs>
            <a:gs pos="100000">
              <a:schemeClr val="accent2">
                <a:hueOff val="1799955"/>
                <a:satOff val="48584"/>
                <a:lumOff val="509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Улучшение транспортного обслуживания поселения</a:t>
          </a:r>
          <a:endParaRPr lang="ru-RU" sz="1400" kern="1200" dirty="0"/>
        </a:p>
      </dsp:txBody>
      <dsp:txXfrm>
        <a:off x="6493661" y="503028"/>
        <a:ext cx="1947299" cy="129819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0FAEDF-3582-4EC6-953F-77FA65BFFC6A}">
      <dsp:nvSpPr>
        <dsp:cNvPr id="0" name=""/>
        <dsp:cNvSpPr/>
      </dsp:nvSpPr>
      <dsp:spPr>
        <a:xfrm>
          <a:off x="2663" y="503028"/>
          <a:ext cx="3245498" cy="1298199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Изготовление ПСД на капитальный ремонт автодорог по </a:t>
          </a:r>
          <a:r>
            <a:rPr lang="ru-RU" sz="1600" kern="1200" dirty="0" err="1" smtClean="0"/>
            <a:t>ул.Береговая</a:t>
          </a:r>
          <a:r>
            <a:rPr lang="ru-RU" sz="1600" kern="1200" dirty="0" smtClean="0"/>
            <a:t> в </a:t>
          </a:r>
          <a:r>
            <a:rPr lang="ru-RU" sz="1600" kern="1200" dirty="0" err="1" smtClean="0"/>
            <a:t>с.Григорьевка</a:t>
          </a:r>
          <a:endParaRPr lang="ru-RU" sz="1600" kern="1200" dirty="0"/>
        </a:p>
      </dsp:txBody>
      <dsp:txXfrm>
        <a:off x="651763" y="503028"/>
        <a:ext cx="1947299" cy="1298199"/>
      </dsp:txXfrm>
    </dsp:sp>
    <dsp:sp modelId="{426E9E0C-DB7F-4634-A895-49C98A5C044C}">
      <dsp:nvSpPr>
        <dsp:cNvPr id="0" name=""/>
        <dsp:cNvSpPr/>
      </dsp:nvSpPr>
      <dsp:spPr>
        <a:xfrm>
          <a:off x="2923612" y="503028"/>
          <a:ext cx="3245498" cy="1298199"/>
        </a:xfrm>
        <a:prstGeom prst="chevron">
          <a:avLst/>
        </a:prstGeom>
        <a:gradFill rotWithShape="0">
          <a:gsLst>
            <a:gs pos="0">
              <a:schemeClr val="accent3">
                <a:hueOff val="68"/>
                <a:satOff val="-25131"/>
                <a:lumOff val="-5883"/>
                <a:alphaOff val="0"/>
                <a:shade val="51000"/>
                <a:satMod val="130000"/>
              </a:schemeClr>
            </a:gs>
            <a:gs pos="80000">
              <a:schemeClr val="accent3">
                <a:hueOff val="68"/>
                <a:satOff val="-25131"/>
                <a:lumOff val="-5883"/>
                <a:alphaOff val="0"/>
                <a:shade val="93000"/>
                <a:satMod val="130000"/>
              </a:schemeClr>
            </a:gs>
            <a:gs pos="100000">
              <a:schemeClr val="accent3">
                <a:hueOff val="68"/>
                <a:satOff val="-25131"/>
                <a:lumOff val="-588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700,0 </a:t>
          </a:r>
          <a:r>
            <a:rPr lang="ru-RU" sz="1600" kern="1200" dirty="0" err="1" smtClean="0"/>
            <a:t>тыс.руб</a:t>
          </a:r>
          <a:r>
            <a:rPr lang="ru-RU" sz="1600" kern="1200" dirty="0" smtClean="0"/>
            <a:t>.</a:t>
          </a:r>
          <a:endParaRPr lang="ru-RU" sz="1600" kern="1200" dirty="0"/>
        </a:p>
      </dsp:txBody>
      <dsp:txXfrm>
        <a:off x="3572712" y="503028"/>
        <a:ext cx="1947299" cy="1298199"/>
      </dsp:txXfrm>
    </dsp:sp>
    <dsp:sp modelId="{031E7E4B-6839-4666-B09A-31B1BE5F1C01}">
      <dsp:nvSpPr>
        <dsp:cNvPr id="0" name=""/>
        <dsp:cNvSpPr/>
      </dsp:nvSpPr>
      <dsp:spPr>
        <a:xfrm>
          <a:off x="5844561" y="503028"/>
          <a:ext cx="3245498" cy="1298199"/>
        </a:xfrm>
        <a:prstGeom prst="chevron">
          <a:avLst/>
        </a:prstGeom>
        <a:gradFill rotWithShape="0">
          <a:gsLst>
            <a:gs pos="0">
              <a:schemeClr val="accent3">
                <a:hueOff val="136"/>
                <a:satOff val="-50262"/>
                <a:lumOff val="-11766"/>
                <a:alphaOff val="0"/>
                <a:shade val="51000"/>
                <a:satMod val="130000"/>
              </a:schemeClr>
            </a:gs>
            <a:gs pos="80000">
              <a:schemeClr val="accent3">
                <a:hueOff val="136"/>
                <a:satOff val="-50262"/>
                <a:lumOff val="-11766"/>
                <a:alphaOff val="0"/>
                <a:shade val="93000"/>
                <a:satMod val="130000"/>
              </a:schemeClr>
            </a:gs>
            <a:gs pos="100000">
              <a:schemeClr val="accent3">
                <a:hueOff val="136"/>
                <a:satOff val="-50262"/>
                <a:lumOff val="-1176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Обеспечение безопасности дорожного движения</a:t>
          </a:r>
          <a:endParaRPr lang="ru-RU" sz="1600" kern="1200" dirty="0"/>
        </a:p>
      </dsp:txBody>
      <dsp:txXfrm>
        <a:off x="6493661" y="503028"/>
        <a:ext cx="1947299" cy="12981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A99F46-3FA6-40E5-8288-0D157AC7709B}" type="datetimeFigureOut">
              <a:rPr lang="ru-RU" smtClean="0"/>
              <a:pPr/>
              <a:t>15.05.2015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8070E7-AA30-4D80-A1ED-8D1F31270E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4452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89742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41045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15.05.2015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15.05.2015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15.05.2015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15.05.2015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15.05.2015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15.05.2015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15.05.2015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15.05.2015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15.05.2015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15.05.2015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15.05.2015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A595FAA-2CAC-4B25-B6CE-1CECA9387E55}" type="datetimeFigureOut">
              <a:rPr lang="ru-RU" smtClean="0"/>
              <a:pPr/>
              <a:t>15.05.2015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QuickStyle" Target="../diagrams/quickStyle3.xml"/><Relationship Id="rId3" Type="http://schemas.openxmlformats.org/officeDocument/2006/relationships/diagramData" Target="../diagrams/data1.xml"/><Relationship Id="rId7" Type="http://schemas.openxmlformats.org/officeDocument/2006/relationships/diagramData" Target="../diagrams/data2.xml"/><Relationship Id="rId12" Type="http://schemas.openxmlformats.org/officeDocument/2006/relationships/diagramLayout" Target="../diagrams/layout3.xml"/><Relationship Id="rId17" Type="http://schemas.microsoft.com/office/2007/relationships/diagramDrawing" Target="../diagrams/drawing3.xml"/><Relationship Id="rId2" Type="http://schemas.openxmlformats.org/officeDocument/2006/relationships/image" Target="../media/image12.png"/><Relationship Id="rId1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Data" Target="../diagrams/data3.xml"/><Relationship Id="rId5" Type="http://schemas.openxmlformats.org/officeDocument/2006/relationships/diagramQuickStyle" Target="../diagrams/quickStyle1.xml"/><Relationship Id="rId15" Type="http://schemas.microsoft.com/office/2007/relationships/diagramDrawing" Target="../diagrams/drawing1.xml"/><Relationship Id="rId10" Type="http://schemas.openxmlformats.org/officeDocument/2006/relationships/diagramColors" Target="../diagrams/colors2.xml"/><Relationship Id="rId4" Type="http://schemas.openxmlformats.org/officeDocument/2006/relationships/diagramLayout" Target="../diagrams/layout1.xml"/><Relationship Id="rId9" Type="http://schemas.openxmlformats.org/officeDocument/2006/relationships/diagramQuickStyle" Target="../diagrams/quickStyle2.xml"/><Relationship Id="rId14" Type="http://schemas.openxmlformats.org/officeDocument/2006/relationships/diagramColors" Target="../diagrams/colors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1541" y="1484784"/>
            <a:ext cx="8280919" cy="2819399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Исполнение бюджета Екатериновского сельского поселения Матвеево-Курганского района за 2014 год</a:t>
            </a:r>
            <a:endParaRPr lang="ru-RU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1680" y="332656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Администрация Екатериновского сельского поселения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0" y="4293096"/>
            <a:ext cx="1905000" cy="2447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4002061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329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598641627"/>
              </p:ext>
            </p:extLst>
          </p:nvPr>
        </p:nvGraphicFramePr>
        <p:xfrm>
          <a:off x="642910" y="1357298"/>
          <a:ext cx="8229600" cy="52015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46287"/>
                <a:gridCol w="2068513"/>
                <a:gridCol w="2057400"/>
              </a:tblGrid>
              <a:tr h="857256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2013 год-факт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2014год-факт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.Доходы,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10188,6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17240,3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Из них: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Налоговые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неналоговые доходы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4589,7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6848,7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Безвозмездные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поступления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5598,9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10391,6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.Расходы,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10773,9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17069,9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35293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.Дефицит 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(-),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Профицит(+)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mtClean="0">
                          <a:latin typeface="Times New Roman" pitchFamily="18" charset="0"/>
                          <a:cs typeface="Times New Roman" pitchFamily="18" charset="0"/>
                        </a:rPr>
                        <a:t>-585,3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170,4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07504" y="20516"/>
            <a:ext cx="8784976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Динамика показателей бюджета </a:t>
            </a:r>
            <a:r>
              <a:rPr lang="ru-RU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Екатериновского сельского поселения </a:t>
            </a:r>
            <a:r>
              <a:rPr lang="ru-RU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Матвеево-Курганского</a:t>
            </a:r>
            <a:r>
              <a:rPr lang="ru-RU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района </a:t>
            </a:r>
            <a:r>
              <a:rPr lang="ru-RU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за 2013 и 2014 года </a:t>
            </a:r>
          </a:p>
          <a:p>
            <a:pPr algn="ctr"/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                                                                                                           (</a:t>
            </a:r>
            <a:r>
              <a:rPr lang="ru-RU" sz="2000" b="1" dirty="0" err="1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тыс.рублей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2607991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17015,9-исп.17240,3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17085,4-исп.17069,9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                        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750,0-исп.760,8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Акцизы 1683,2-исп.1751,1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Единый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сельхоз.</a:t>
            </a:r>
            <a:r>
              <a:rPr lang="ru-RU" sz="1100" dirty="0" smtClean="0"/>
              <a:t> налог 215,0-исп.214,9</a:t>
            </a:r>
            <a:endParaRPr lang="ru-RU" sz="11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195,9-исп.195,9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10404-исп.10391,6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Иные доходы 544,6-исп.633,8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Государст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пошлина 28,2-исп.28,3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70506" y="429309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3186,5-исп.3255,4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5091,3-исп.5090,4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154,4-исп.154,4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Физ. культура и спорт 29,9-исп.29,8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Культура 4693,4-исп.4692,5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Социал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политика 94,0-исп.93,9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Дорожный фонд 1806,8-исп.1794,4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правоохран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. деятельность 147,4-исп.147,3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5045,1-исп.5044,1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2563 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за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2014 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8508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412776"/>
            <a:ext cx="8229600" cy="764704"/>
          </a:xfrm>
        </p:spPr>
        <p:txBody>
          <a:bodyPr/>
          <a:lstStyle/>
          <a:p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Структура налоговых доходов бюджета </a:t>
            </a:r>
            <a:r>
              <a:rPr lang="ru-RU" sz="28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Екатериновского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сельского поселения в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2014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году</a:t>
            </a:r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64379512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75" y="0"/>
            <a:ext cx="749300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78080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35983322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48754" y="1516337"/>
            <a:ext cx="1584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44624"/>
            <a:ext cx="885698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Безвозмездные поступления от других бюджетов бюджетной системы Российской Федерации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971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219700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3411" y="1525182"/>
            <a:ext cx="2770436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учреждений 4692,5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8465" y="2737955"/>
            <a:ext cx="2745382" cy="10801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Меры социальной поддержки отдельных категорий граждан -93,9 тыс.рублей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8464" y="5301208"/>
            <a:ext cx="2745383" cy="10801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5044,1тыс.рублей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8465" y="4005064"/>
            <a:ext cx="2745382" cy="79208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Дорожный фонд 1794,4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39952" y="1412776"/>
            <a:ext cx="4248472" cy="129614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Учреждения культуры: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МКУК ЕСП «Централизованная клубная система»-4069,5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МКУК ЕСП «Екатериновская сельская библиотека»-623,0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139952" y="5013176"/>
            <a:ext cx="4248472" cy="172819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-подвоз воды-124,2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выборочный капремонт скважин на воду-334,7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тыс.р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 -ТО и оплата электроэнергии уличного освещения-1537,9;-приобретение мусоровоза-2631,7 тыс.руб. и др.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139952" y="3861048"/>
            <a:ext cx="4245947" cy="10801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на содержание и ремонт автомобильных дорог-1094,5тыс.руб., изготовление ПСД на капремонт автодор.-700,0тыс.руб.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2924944"/>
            <a:ext cx="4248472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Выплата государственной пенсии за выслугу лет муниципальным служащим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3275856" y="1772816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275856" y="315449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347864" y="4221088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324736" y="5661248"/>
            <a:ext cx="720080" cy="36004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0850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Расходы бюджета Екатериновского сельского поселения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за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2014 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418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471723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908720"/>
            <a:ext cx="3346501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аппарата управления 5090,4 тыс.рублей.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1" y="2931871"/>
            <a:ext cx="3346500" cy="142077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Защита населения и территории от ЧС природного и техногенного характера, гражданская оборона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147,3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9624" y="4805536"/>
            <a:ext cx="3346500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Мобилизационная и вневойсковая подготовка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154,4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9624" y="5733256"/>
            <a:ext cx="3346500" cy="79208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29,8 тыс.рублей.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27985" y="332656"/>
            <a:ext cx="4608512" cy="22322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-8 муниципальных служащих;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-2 технический персонал;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-5 обслуживающий персонал;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-Расходы на организацию и проведение выборов (579,5 тыс.рублей);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-другие общегосударственные вопросы (в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т.ч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регистрация имущества)-94,8тыс.рублей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427986" y="2708920"/>
            <a:ext cx="4608511" cy="187220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-мероприятия по обучению на курсах гражданской обороны;-6,6тыс.руб.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-финансовое обеспечение аварийно-спасательных служб-130,5тыс.руб. (полномочия переданы в район)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427985" y="4805536"/>
            <a:ext cx="4608511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Осуществление первичного воинского учета на территории, где отсутствуют военные комиссариаты.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427985" y="5733256"/>
            <a:ext cx="4608511" cy="79208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Приобретение призов на спортивные мероприятия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3678772" y="1268760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678772" y="3462236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635896" y="502156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657215" y="5949280"/>
            <a:ext cx="720080" cy="36004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61104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596019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092" y="-28405"/>
            <a:ext cx="749300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555" y="2363266"/>
            <a:ext cx="2269527" cy="17021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393106" y="260648"/>
            <a:ext cx="8571381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мероприятий в сфере коммунального хозяйства в 2014 году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504" y="1268760"/>
            <a:ext cx="8856984" cy="101566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20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реализацию мероприятий в сфере коммунального</a:t>
            </a:r>
          </a:p>
          <a:p>
            <a:pPr algn="ctr"/>
            <a:r>
              <a:rPr lang="ru-RU" sz="20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хозяйства в 2014 году направленно </a:t>
            </a:r>
            <a:r>
              <a:rPr lang="ru-RU" sz="20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5044,1 тыс. </a:t>
            </a:r>
            <a:r>
              <a:rPr lang="ru-RU" sz="20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рублей,</a:t>
            </a:r>
          </a:p>
          <a:p>
            <a:pPr algn="ctr"/>
            <a:r>
              <a:rPr lang="ru-RU" sz="20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позволило достичь следующих результатов:</a:t>
            </a:r>
          </a:p>
        </p:txBody>
      </p:sp>
      <p:sp>
        <p:nvSpPr>
          <p:cNvPr id="8" name="Солнце 7"/>
          <p:cNvSpPr/>
          <p:nvPr/>
        </p:nvSpPr>
        <p:spPr>
          <a:xfrm rot="1200714">
            <a:off x="311239" y="2596179"/>
            <a:ext cx="2202304" cy="2207535"/>
          </a:xfrm>
          <a:prstGeom prst="sun">
            <a:avLst>
              <a:gd name="adj" fmla="val 1250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мусоровоз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2631,7 руб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9" name="Солнце 8"/>
          <p:cNvSpPr/>
          <p:nvPr/>
        </p:nvSpPr>
        <p:spPr>
          <a:xfrm rot="1200714">
            <a:off x="1543104" y="4459266"/>
            <a:ext cx="2202304" cy="2207535"/>
          </a:xfrm>
          <a:prstGeom prst="sun">
            <a:avLst>
              <a:gd name="adj" fmla="val 12500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Проведены работы по ТО и оплате уличного освещения 1537,9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олнце 9"/>
          <p:cNvSpPr/>
          <p:nvPr/>
        </p:nvSpPr>
        <p:spPr>
          <a:xfrm>
            <a:off x="3921660" y="3287514"/>
            <a:ext cx="2513544" cy="2365408"/>
          </a:xfrm>
          <a:prstGeom prst="sun">
            <a:avLst>
              <a:gd name="adj" fmla="val 12500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 выборочный капитальный ремонт 4-х водопроводных скважин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334,7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олнце 10"/>
          <p:cNvSpPr/>
          <p:nvPr/>
        </p:nvSpPr>
        <p:spPr>
          <a:xfrm rot="671662">
            <a:off x="6450944" y="2847386"/>
            <a:ext cx="2513544" cy="2365408"/>
          </a:xfrm>
          <a:prstGeom prst="sun">
            <a:avLst>
              <a:gd name="adj" fmla="val 12500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подвоз воды в хутора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124,2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трелка углом 12"/>
          <p:cNvSpPr/>
          <p:nvPr/>
        </p:nvSpPr>
        <p:spPr>
          <a:xfrm rot="10581506" flipH="1" flipV="1">
            <a:off x="200548" y="2457690"/>
            <a:ext cx="929430" cy="1189989"/>
          </a:xfrm>
          <a:prstGeom prst="bentArrow">
            <a:avLst>
              <a:gd name="adj1" fmla="val 24983"/>
              <a:gd name="adj2" fmla="val 19979"/>
              <a:gd name="adj3" fmla="val 25000"/>
              <a:gd name="adj4" fmla="val 7500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Стрелка углом 13"/>
          <p:cNvSpPr/>
          <p:nvPr/>
        </p:nvSpPr>
        <p:spPr>
          <a:xfrm rot="2461758" flipV="1">
            <a:off x="940879" y="4968039"/>
            <a:ext cx="936104" cy="1189989"/>
          </a:xfrm>
          <a:prstGeom prst="bentArrow">
            <a:avLst>
              <a:gd name="adj1" fmla="val 25000"/>
              <a:gd name="adj2" fmla="val 19979"/>
              <a:gd name="adj3" fmla="val 25000"/>
              <a:gd name="adj4" fmla="val 75000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Стрелка углом 14"/>
          <p:cNvSpPr/>
          <p:nvPr/>
        </p:nvSpPr>
        <p:spPr>
          <a:xfrm rot="17479511" flipV="1">
            <a:off x="5188455" y="5057928"/>
            <a:ext cx="936104" cy="1189989"/>
          </a:xfrm>
          <a:prstGeom prst="bentArrow">
            <a:avLst>
              <a:gd name="adj1" fmla="val 25000"/>
              <a:gd name="adj2" fmla="val 19979"/>
              <a:gd name="adj3" fmla="val 25000"/>
              <a:gd name="adj4" fmla="val 75000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Стрелка углом 15"/>
          <p:cNvSpPr/>
          <p:nvPr/>
        </p:nvSpPr>
        <p:spPr>
          <a:xfrm rot="10635315" flipH="1" flipV="1">
            <a:off x="6246878" y="2718165"/>
            <a:ext cx="846123" cy="1189989"/>
          </a:xfrm>
          <a:prstGeom prst="bentArrow">
            <a:avLst>
              <a:gd name="adj1" fmla="val 25000"/>
              <a:gd name="adj2" fmla="val 19979"/>
              <a:gd name="adj3" fmla="val 25000"/>
              <a:gd name="adj4" fmla="val 75000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47385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122" y="0"/>
            <a:ext cx="749300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07227759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23528" y="116632"/>
            <a:ext cx="8568952" cy="13849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расходов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коммунального хозяйства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за 2013 год-2414,2 тыс.руб., за 2014 год-5044,1 тыс.руб.</a:t>
            </a:r>
            <a:endParaRPr lang="ru-RU" sz="2800" b="1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600" y="1734485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970351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8061" y="123331"/>
            <a:ext cx="849694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расходов бюджета </a:t>
            </a:r>
            <a:r>
              <a:rPr lang="ru-RU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Екатериновского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сельского поселения на культуру</a:t>
            </a:r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238" y="1077438"/>
            <a:ext cx="6362633" cy="4064000"/>
            <a:chOff x="1115616" y="1397000"/>
            <a:chExt cx="6504384" cy="4064000"/>
          </a:xfrm>
        </p:grpSpPr>
        <p:graphicFrame>
          <p:nvGraphicFramePr>
            <p:cNvPr id="6" name="Диаграмма 5"/>
            <p:cNvGraphicFramePr/>
            <p:nvPr>
              <p:extLst>
                <p:ext uri="{D42A27DB-BD31-4B8C-83A1-F6EECF244321}">
                  <p14:modId xmlns="" xmlns:p14="http://schemas.microsoft.com/office/powerpoint/2010/main" val="4211504589"/>
                </p:ext>
              </p:extLst>
            </p:nvPr>
          </p:nvGraphicFramePr>
          <p:xfrm>
            <a:off x="1524000" y="1397000"/>
            <a:ext cx="6096000" cy="4064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7" name="TextBox 6"/>
            <p:cNvSpPr txBox="1"/>
            <p:nvPr/>
          </p:nvSpPr>
          <p:spPr>
            <a:xfrm>
              <a:off x="1115616" y="1412776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 </a:t>
              </a:r>
              <a:r>
                <a:rPr lang="ru-RU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тыс.руб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 rot="21034018">
              <a:off x="3153434" y="1915329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+22,4%</a:t>
              </a:r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102" y="962289"/>
            <a:ext cx="3392897" cy="22661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917101"/>
            <a:ext cx="2855183" cy="19070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6012160" y="3356992"/>
            <a:ext cx="288284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посещений библиотек в 2014 году составило 14,103 тыс. человек.</a:t>
            </a:r>
          </a:p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Сформировано 22 клубных формирования с количеством участников 250 чел.</a:t>
            </a:r>
          </a:p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2013 год-3832,6 тыс.руб., 2014 год-4692,5 тыс.руб.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122" y="-99392"/>
            <a:ext cx="749300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542792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16632"/>
            <a:ext cx="8568952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расходов дорожного фонда. </a:t>
            </a:r>
            <a:r>
              <a:rPr lang="ru-RU" sz="2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за 2013 год- 409,4 тыс.руб., за 2014 год-1794,4 тыс.руб.</a:t>
            </a:r>
            <a:endParaRPr lang="ru-RU" sz="2800" b="1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122" y="-6319"/>
            <a:ext cx="749300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="" xmlns:p14="http://schemas.microsoft.com/office/powerpoint/2010/main" val="1234394980"/>
              </p:ext>
            </p:extLst>
          </p:nvPr>
        </p:nvGraphicFramePr>
        <p:xfrm>
          <a:off x="1187624" y="1397000"/>
          <a:ext cx="5904656" cy="3904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848" y="1340768"/>
            <a:ext cx="170656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4509120"/>
            <a:ext cx="3059832" cy="22948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419" y="2250250"/>
            <a:ext cx="3011827" cy="22588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1246537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921" y="-7518"/>
            <a:ext cx="749300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3528" y="116632"/>
            <a:ext cx="8568952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дорожном хозяйстве за 2014 год</a:t>
            </a:r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3526415406"/>
              </p:ext>
            </p:extLst>
          </p:nvPr>
        </p:nvGraphicFramePr>
        <p:xfrm>
          <a:off x="15829" y="962445"/>
          <a:ext cx="9092724" cy="23042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2054559767"/>
              </p:ext>
            </p:extLst>
          </p:nvPr>
        </p:nvGraphicFramePr>
        <p:xfrm>
          <a:off x="-11604" y="2564904"/>
          <a:ext cx="9092724" cy="23042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="" xmlns:p14="http://schemas.microsoft.com/office/powerpoint/2010/main" val="2368553852"/>
              </p:ext>
            </p:extLst>
          </p:nvPr>
        </p:nvGraphicFramePr>
        <p:xfrm>
          <a:off x="-25638" y="4365104"/>
          <a:ext cx="9092724" cy="23042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  <p:extLst>
      <p:ext uri="{BB962C8B-B14F-4D97-AF65-F5344CB8AC3E}">
        <p14:creationId xmlns="" xmlns:p14="http://schemas.microsoft.com/office/powerpoint/2010/main" val="15620407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411</TotalTime>
  <Words>608</Words>
  <Application>Microsoft Office PowerPoint</Application>
  <PresentationFormat>Экран (4:3)</PresentationFormat>
  <Paragraphs>121</Paragraphs>
  <Slides>12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Исполнительная</vt:lpstr>
      <vt:lpstr>Исполнение бюджета Екатериновского сельского поселения Матвеево-Курганского района за 2014 год</vt:lpstr>
      <vt:lpstr>Слайд 2</vt:lpstr>
      <vt:lpstr>Слайд 3</vt:lpstr>
      <vt:lpstr>Структура налоговых доходов бюджета Екатериновского сельского поселения в 2014 году 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Екатериновского сельского поселения Матвеево-Курганского района на 2014-2016 годы</dc:title>
  <dc:creator>Виктория</dc:creator>
  <cp:lastModifiedBy>User</cp:lastModifiedBy>
  <cp:revision>40</cp:revision>
  <dcterms:created xsi:type="dcterms:W3CDTF">2014-05-11T13:45:39Z</dcterms:created>
  <dcterms:modified xsi:type="dcterms:W3CDTF">2015-05-15T04:19:37Z</dcterms:modified>
</cp:coreProperties>
</file>